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256" r:id="rId3"/>
    <p:sldId id="546" r:id="rId4"/>
    <p:sldId id="569" r:id="rId5"/>
    <p:sldId id="568" r:id="rId6"/>
    <p:sldId id="507" r:id="rId7"/>
    <p:sldId id="564" r:id="rId8"/>
    <p:sldId id="562" r:id="rId9"/>
    <p:sldId id="557" r:id="rId10"/>
    <p:sldId id="558" r:id="rId11"/>
    <p:sldId id="556" r:id="rId12"/>
    <p:sldId id="552" r:id="rId13"/>
    <p:sldId id="553" r:id="rId14"/>
    <p:sldId id="548" r:id="rId15"/>
    <p:sldId id="554" r:id="rId16"/>
    <p:sldId id="561" r:id="rId17"/>
    <p:sldId id="559" r:id="rId18"/>
    <p:sldId id="542" r:id="rId19"/>
    <p:sldId id="560" r:id="rId20"/>
    <p:sldId id="566" r:id="rId21"/>
    <p:sldId id="549" r:id="rId22"/>
    <p:sldId id="567" r:id="rId23"/>
    <p:sldId id="550" r:id="rId24"/>
    <p:sldId id="55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 autoAdjust="0"/>
    <p:restoredTop sz="88844"/>
  </p:normalViewPr>
  <p:slideViewPr>
    <p:cSldViewPr snapToGrid="0">
      <p:cViewPr varScale="1">
        <p:scale>
          <a:sx n="109" d="100"/>
          <a:sy n="109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2/20/23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9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49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25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737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8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75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84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897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91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672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2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67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2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0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5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27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2/20/23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2/20/23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2/20/23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2/20/23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2/20/23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2/20/23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2/20/23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tiff"/><Relationship Id="rId11" Type="http://schemas.openxmlformats.org/officeDocument/2006/relationships/image" Target="../media/image84.tiff"/><Relationship Id="rId5" Type="http://schemas.openxmlformats.org/officeDocument/2006/relationships/image" Target="../media/image78.tiff"/><Relationship Id="rId10" Type="http://schemas.openxmlformats.org/officeDocument/2006/relationships/image" Target="../media/image83.tiff"/><Relationship Id="rId4" Type="http://schemas.openxmlformats.org/officeDocument/2006/relationships/image" Target="../media/image77.tiff"/><Relationship Id="rId9" Type="http://schemas.openxmlformats.org/officeDocument/2006/relationships/image" Target="../media/image82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3" Type="http://schemas.openxmlformats.org/officeDocument/2006/relationships/image" Target="../media/image83.tiff"/><Relationship Id="rId7" Type="http://schemas.openxmlformats.org/officeDocument/2006/relationships/image" Target="../media/image8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tiff"/><Relationship Id="rId11" Type="http://schemas.openxmlformats.org/officeDocument/2006/relationships/image" Target="../media/image92.tiff"/><Relationship Id="rId5" Type="http://schemas.openxmlformats.org/officeDocument/2006/relationships/image" Target="../media/image86.tiff"/><Relationship Id="rId10" Type="http://schemas.openxmlformats.org/officeDocument/2006/relationships/image" Target="../media/image91.tiff"/><Relationship Id="rId4" Type="http://schemas.openxmlformats.org/officeDocument/2006/relationships/image" Target="../media/image85.tiff"/><Relationship Id="rId9" Type="http://schemas.openxmlformats.org/officeDocument/2006/relationships/image" Target="../media/image9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tdr/notes/AN-20-156/-/tree/master/comments/data_vs_mc_u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NTUA Top Tagger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Tag &amp; Probe methodology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99911-CD82-9241-A92C-BD1FB4722A39}"/>
              </a:ext>
            </a:extLst>
          </p:cNvPr>
          <p:cNvSpPr txBox="1"/>
          <p:nvPr/>
        </p:nvSpPr>
        <p:spPr>
          <a:xfrm>
            <a:off x="3195644" y="324433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u="sng" dirty="0">
                <a:latin typeface="+mj-lt"/>
              </a:rPr>
              <a:t>G. </a:t>
            </a:r>
            <a:r>
              <a:rPr lang="en-US" i="1" u="sng" dirty="0" err="1">
                <a:latin typeface="+mj-lt"/>
              </a:rPr>
              <a:t>Bakas</a:t>
            </a:r>
            <a:r>
              <a:rPr lang="en-US" i="1" dirty="0">
                <a:latin typeface="+mj-lt"/>
              </a:rPr>
              <a:t>, K. </a:t>
            </a:r>
            <a:r>
              <a:rPr lang="en-US" i="1" dirty="0" err="1">
                <a:latin typeface="+mj-lt"/>
              </a:rPr>
              <a:t>Kousouris</a:t>
            </a:r>
            <a:r>
              <a:rPr lang="en-US" i="1" dirty="0">
                <a:latin typeface="+mj-lt"/>
              </a:rPr>
              <a:t>, I. </a:t>
            </a:r>
            <a:r>
              <a:rPr lang="en-US" i="1" dirty="0" err="1">
                <a:latin typeface="+mj-lt"/>
              </a:rPr>
              <a:t>Papakrivopoulos</a:t>
            </a:r>
            <a:r>
              <a:rPr lang="en-US" i="1" dirty="0">
                <a:latin typeface="+mj-lt"/>
              </a:rPr>
              <a:t>, G. </a:t>
            </a:r>
            <a:r>
              <a:rPr lang="en-US" i="1" dirty="0" err="1">
                <a:latin typeface="+mj-lt"/>
              </a:rPr>
              <a:t>Tsipolitis</a:t>
            </a:r>
            <a:endParaRPr lang="en-GR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321512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B7EFB-4718-4041-AB91-8C5D8960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8579" y="801632"/>
            <a:ext cx="3811259" cy="528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40CF8-C874-8044-8EDB-3935E44C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2161" y="801632"/>
            <a:ext cx="3811259" cy="52835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1F6931-85F6-A943-8194-B713981A5DED}"/>
              </a:ext>
            </a:extLst>
          </p:cNvPr>
          <p:cNvSpPr/>
          <p:nvPr/>
        </p:nvSpPr>
        <p:spPr>
          <a:xfrm>
            <a:off x="2795064" y="995646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E4383-ED9D-694B-9EBB-F9C5FDD507D9}"/>
              </a:ext>
            </a:extLst>
          </p:cNvPr>
          <p:cNvSpPr/>
          <p:nvPr/>
        </p:nvSpPr>
        <p:spPr>
          <a:xfrm>
            <a:off x="7307217" y="995646"/>
            <a:ext cx="240354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178268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Pt region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44A03-3B73-EF45-97D0-5785E1DF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87664" y="2799047"/>
            <a:ext cx="284254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5ED5-89F0-9647-AAE0-4B380553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145" y="2799047"/>
            <a:ext cx="2842540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F5464-1FCE-E145-9CBA-826916B12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2145" y="-130494"/>
            <a:ext cx="2842540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18099-BE5B-5D43-A965-681DC3584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87664" y="-43493"/>
            <a:ext cx="2842540" cy="39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9901BE-C48E-DC4A-BB15-0707AB002B20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397E7-D085-2742-8AC4-FA9DA3A3AF52}"/>
              </a:ext>
            </a:extLst>
          </p:cNvPr>
          <p:cNvSpPr txBox="1"/>
          <p:nvPr/>
        </p:nvSpPr>
        <p:spPr>
          <a:xfrm>
            <a:off x="3303188" y="948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7238C-F0F9-184A-AACB-4A740B164F44}"/>
              </a:ext>
            </a:extLst>
          </p:cNvPr>
          <p:cNvSpPr txBox="1"/>
          <p:nvPr/>
        </p:nvSpPr>
        <p:spPr>
          <a:xfrm>
            <a:off x="4313415" y="4729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FAB6E-43FE-3541-A013-331A8A68C571}"/>
              </a:ext>
            </a:extLst>
          </p:cNvPr>
          <p:cNvSpPr txBox="1"/>
          <p:nvPr/>
        </p:nvSpPr>
        <p:spPr>
          <a:xfrm>
            <a:off x="6354843" y="13493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386B-1A59-4243-BFD7-B1F02931114E}"/>
              </a:ext>
            </a:extLst>
          </p:cNvPr>
          <p:cNvSpPr txBox="1"/>
          <p:nvPr/>
        </p:nvSpPr>
        <p:spPr>
          <a:xfrm>
            <a:off x="7119183" y="9821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3CB19E-776B-9C41-906D-D9D23C150615}"/>
              </a:ext>
            </a:extLst>
          </p:cNvPr>
          <p:cNvSpPr txBox="1"/>
          <p:nvPr/>
        </p:nvSpPr>
        <p:spPr>
          <a:xfrm>
            <a:off x="8129410" y="5064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C9F07-02F9-0C43-851F-6C822C59F4D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FA74B-66CA-5E42-B2DC-D5AD60113151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94420-B500-0649-8AB0-3DAD3F5659F7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00AB5E-8F15-E34F-B132-334B398954EA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C33E2E-1C34-C342-84B5-8F0B5E718A0C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B810A2-E8B7-B140-A935-8A33616665EA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A0897-F4EA-8E45-9D9B-10DF719A2EB1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</p:spTree>
    <p:extLst>
      <p:ext uri="{BB962C8B-B14F-4D97-AF65-F5344CB8AC3E}">
        <p14:creationId xmlns:p14="http://schemas.microsoft.com/office/powerpoint/2010/main" val="67151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</a:t>
            </a:r>
            <a:r>
              <a:rPr lang="en-GR" sz="2200" u="sng"/>
              <a:t>Pt region (JMAR regions)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E20A5-6C8F-1B4C-AA13-5B6DD8AF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2791" y="2799047"/>
            <a:ext cx="2842539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F09A7-D522-8843-8AE4-E8EE7D92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4728" y="2799974"/>
            <a:ext cx="2842539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58DE7-17E9-EE4C-A790-7D15792FE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94730" y="27730"/>
            <a:ext cx="2842539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834EF-361E-5D44-867C-B7BD98F22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72792" y="42740"/>
            <a:ext cx="2842539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B7E93-31D3-694F-9A12-ECCF2FC3C17F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AC603-246B-074B-ADFF-A91929E890DC}"/>
              </a:ext>
            </a:extLst>
          </p:cNvPr>
          <p:cNvSpPr txBox="1"/>
          <p:nvPr/>
        </p:nvSpPr>
        <p:spPr>
          <a:xfrm>
            <a:off x="3300979" y="143747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DC8F2-6ED8-F14B-BAF5-F234DFBA602F}"/>
              </a:ext>
            </a:extLst>
          </p:cNvPr>
          <p:cNvSpPr txBox="1"/>
          <p:nvPr/>
        </p:nvSpPr>
        <p:spPr>
          <a:xfrm>
            <a:off x="4293593" y="13263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87CE2-6F07-2447-8D1C-80F55F7DF646}"/>
              </a:ext>
            </a:extLst>
          </p:cNvPr>
          <p:cNvSpPr txBox="1"/>
          <p:nvPr/>
        </p:nvSpPr>
        <p:spPr>
          <a:xfrm>
            <a:off x="6200764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53331-E436-534B-A217-ED01C961B950}"/>
              </a:ext>
            </a:extLst>
          </p:cNvPr>
          <p:cNvSpPr txBox="1"/>
          <p:nvPr/>
        </p:nvSpPr>
        <p:spPr>
          <a:xfrm>
            <a:off x="7098707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56BE1-EEF8-2342-AC75-22FECC8C8F7D}"/>
              </a:ext>
            </a:extLst>
          </p:cNvPr>
          <p:cNvSpPr txBox="1"/>
          <p:nvPr/>
        </p:nvSpPr>
        <p:spPr>
          <a:xfrm>
            <a:off x="8129410" y="131751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6DC2A-AC09-FC49-8DB6-1B5AA167C09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5DF46-7CEF-8B48-A7D9-AC68F809C4F3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693DA-A7AF-4948-8E0A-84DE910700A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3DB5A8-760D-3E4F-8F9B-5D5818AD96E3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EEF75-35DF-854C-9AC0-97CB9DA637BB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93290-F471-CC4C-8BBF-04C2DDD52172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242653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F5468-A313-2645-97D0-90EC4190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63" y="436386"/>
            <a:ext cx="3960000" cy="284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F46C2-C989-624E-8E2D-743D1BE2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861" y="3429000"/>
            <a:ext cx="3960000" cy="28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3C745-9E0F-4A43-AF81-078AEAB9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753" y="3429000"/>
            <a:ext cx="3960000" cy="286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E74E4-54AE-D34A-BA38-9B5C517D7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754" y="436386"/>
            <a:ext cx="3960000" cy="2841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BD0AC-B994-2443-A275-74C1B3556807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3DBC2-CF9E-4445-A2B4-5AF3723E5CCA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FE656-EF57-AC4D-8DF3-A99EC1829B2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6E28F-19F1-DC4F-BDE5-814DD66D9EBD}"/>
              </a:ext>
            </a:extLst>
          </p:cNvPr>
          <p:cNvSpPr txBox="1"/>
          <p:nvPr/>
        </p:nvSpPr>
        <p:spPr>
          <a:xfrm>
            <a:off x="6548107" y="398945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F4CCA-6D0D-6D4E-A69D-ECF134E50ACF}"/>
              </a:ext>
            </a:extLst>
          </p:cNvPr>
          <p:cNvSpPr txBox="1"/>
          <p:nvPr/>
        </p:nvSpPr>
        <p:spPr>
          <a:xfrm>
            <a:off x="7266083" y="393559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8877F-E1A0-B84D-852C-D0DD3E29B51F}"/>
              </a:ext>
            </a:extLst>
          </p:cNvPr>
          <p:cNvSpPr txBox="1"/>
          <p:nvPr/>
        </p:nvSpPr>
        <p:spPr>
          <a:xfrm>
            <a:off x="8296786" y="376078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3B75B-31A8-084E-8AD7-7FD53B30AB13}"/>
              </a:ext>
            </a:extLst>
          </p:cNvPr>
          <p:cNvSpPr txBox="1"/>
          <p:nvPr/>
        </p:nvSpPr>
        <p:spPr>
          <a:xfrm>
            <a:off x="6463743" y="152006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AC63C-A7DD-FA4F-AEF7-D64F0019CF32}"/>
              </a:ext>
            </a:extLst>
          </p:cNvPr>
          <p:cNvSpPr txBox="1"/>
          <p:nvPr/>
        </p:nvSpPr>
        <p:spPr>
          <a:xfrm>
            <a:off x="7341518" y="1546996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6069E-962F-2A48-8CC6-B75CB60DEC6C}"/>
              </a:ext>
            </a:extLst>
          </p:cNvPr>
          <p:cNvSpPr txBox="1"/>
          <p:nvPr/>
        </p:nvSpPr>
        <p:spPr>
          <a:xfrm>
            <a:off x="8296786" y="204085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A7D5D-752A-7046-81CC-BE18A4D4034D}"/>
              </a:ext>
            </a:extLst>
          </p:cNvPr>
          <p:cNvSpPr txBox="1"/>
          <p:nvPr/>
        </p:nvSpPr>
        <p:spPr>
          <a:xfrm>
            <a:off x="2318848" y="17599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F8547-C627-9E47-BAA6-66C39982D876}"/>
              </a:ext>
            </a:extLst>
          </p:cNvPr>
          <p:cNvSpPr txBox="1"/>
          <p:nvPr/>
        </p:nvSpPr>
        <p:spPr>
          <a:xfrm>
            <a:off x="3170833" y="187814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D6844-EDDE-1541-B6D5-C9B5E43896CB}"/>
              </a:ext>
            </a:extLst>
          </p:cNvPr>
          <p:cNvSpPr txBox="1"/>
          <p:nvPr/>
        </p:nvSpPr>
        <p:spPr>
          <a:xfrm>
            <a:off x="4093737" y="192224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B78A76-58B9-5C42-9705-B6CDA83BD1DB}"/>
              </a:ext>
            </a:extLst>
          </p:cNvPr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</p:spTree>
    <p:extLst>
      <p:ext uri="{BB962C8B-B14F-4D97-AF65-F5344CB8AC3E}">
        <p14:creationId xmlns:p14="http://schemas.microsoft.com/office/powerpoint/2010/main" val="21283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C5976-1EA4-A342-A784-545B62C4D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37758" y="-164349"/>
            <a:ext cx="2842540" cy="3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E18FC-3254-0D4A-BF10-8674BE78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42921" y="-164349"/>
            <a:ext cx="2842540" cy="39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FF17D5-1183-C54A-B21E-3717B94A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42921" y="2735320"/>
            <a:ext cx="2842540" cy="39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77BE8C-BFC9-D340-BE0A-11B9B9E1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37758" y="2733172"/>
            <a:ext cx="2842540" cy="39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170EFB-F8D2-5946-AC31-8EB74D449917}"/>
              </a:ext>
            </a:extLst>
          </p:cNvPr>
          <p:cNvSpPr txBox="1"/>
          <p:nvPr/>
        </p:nvSpPr>
        <p:spPr>
          <a:xfrm>
            <a:off x="2500759" y="9321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AEFF2-5691-C44A-9500-4D1629E263F0}"/>
              </a:ext>
            </a:extLst>
          </p:cNvPr>
          <p:cNvSpPr txBox="1"/>
          <p:nvPr/>
        </p:nvSpPr>
        <p:spPr>
          <a:xfrm>
            <a:off x="3262890" y="1053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75AA8-C334-CC41-95B2-84EC182F4665}"/>
              </a:ext>
            </a:extLst>
          </p:cNvPr>
          <p:cNvSpPr txBox="1"/>
          <p:nvPr/>
        </p:nvSpPr>
        <p:spPr>
          <a:xfrm>
            <a:off x="4448177" y="102377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D8EC1-04FE-9A4A-BE22-04BB43ACE014}"/>
              </a:ext>
            </a:extLst>
          </p:cNvPr>
          <p:cNvSpPr txBox="1"/>
          <p:nvPr/>
        </p:nvSpPr>
        <p:spPr>
          <a:xfrm>
            <a:off x="6200980" y="16837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300132-EC1A-BB40-95F2-8C049D8F2C7D}"/>
              </a:ext>
            </a:extLst>
          </p:cNvPr>
          <p:cNvSpPr txBox="1"/>
          <p:nvPr/>
        </p:nvSpPr>
        <p:spPr>
          <a:xfrm>
            <a:off x="7098923" y="16837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BF2A0D-B48A-8D4E-A246-ED8E53DCF330}"/>
              </a:ext>
            </a:extLst>
          </p:cNvPr>
          <p:cNvSpPr txBox="1"/>
          <p:nvPr/>
        </p:nvSpPr>
        <p:spPr>
          <a:xfrm>
            <a:off x="8129626" y="163845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861C3B-1909-744A-9013-C396503051FF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9448C-1466-C146-B15B-A9B1008247FA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9CAF8-D25F-294A-8022-119DC8821D9D}"/>
              </a:ext>
            </a:extLst>
          </p:cNvPr>
          <p:cNvSpPr txBox="1"/>
          <p:nvPr/>
        </p:nvSpPr>
        <p:spPr>
          <a:xfrm>
            <a:off x="4380254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9BC70-CC0B-5243-82F2-BBA304F490B8}"/>
              </a:ext>
            </a:extLst>
          </p:cNvPr>
          <p:cNvSpPr txBox="1"/>
          <p:nvPr/>
        </p:nvSpPr>
        <p:spPr>
          <a:xfrm>
            <a:off x="6441660" y="4037886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28A7E-86C5-AE4E-A61A-B8DF27BC6EBF}"/>
              </a:ext>
            </a:extLst>
          </p:cNvPr>
          <p:cNvSpPr txBox="1"/>
          <p:nvPr/>
        </p:nvSpPr>
        <p:spPr>
          <a:xfrm>
            <a:off x="7159636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CED03A-30B2-8A40-936D-879A4D58DDA9}"/>
              </a:ext>
            </a:extLst>
          </p:cNvPr>
          <p:cNvSpPr txBox="1"/>
          <p:nvPr/>
        </p:nvSpPr>
        <p:spPr>
          <a:xfrm>
            <a:off x="8190340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258833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275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6957" y="29639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BEBF0-064B-4544-AADD-6CBE563A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32833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8DE3E-2C1F-5543-97BB-8754C3A5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40682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B23240-1C7F-6E40-B573-FF2A692B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32833" y="2643131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ED312E-242F-A042-A867-0C257F7C4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40681" y="2643130"/>
            <a:ext cx="3100953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A8A44F-9F4D-9D40-B48E-491195A05F1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A1EA3-248B-5345-BD83-8A1ADDADB6EF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195541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1464" y="296036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B2DC-A7AB-E941-8756-43128D35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6118" y="-576434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BB4B4-154D-5743-A320-6FEB8FAD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8299" y="-571956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DA049-D5EE-9446-BDFC-BE068BCA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76118" y="2636913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A8FDE-8CDF-454C-8AF8-95FC61D6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78299" y="2636914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14C332-FDE7-DA45-A1A8-1EE002FCA22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DE7D38-2608-B44D-A8E1-D843E49FE518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423153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7E0F8-2ED3-494E-BB30-B1E31E7BCE7F}"/>
              </a:ext>
            </a:extLst>
          </p:cNvPr>
          <p:cNvSpPr/>
          <p:nvPr/>
        </p:nvSpPr>
        <p:spPr>
          <a:xfrm>
            <a:off x="4547026" y="302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742E-CB70-F34E-8FBF-02CFA25B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1088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9E00B-E449-7B4A-A81C-69EBA6CC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613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8A3BD-5360-CB40-B08E-9AA33356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3545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89FBC-4A9A-0549-9B4C-F11611BE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10883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D8BE6-2676-7443-B58D-6CBCBAFC3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393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22852-F479-1E43-A484-840198B5C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54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D55EC2-9C0C-7A4F-877D-8B497A62B70A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474C4-3867-6C47-BCBA-A03B9AF29930}"/>
              </a:ext>
            </a:extLst>
          </p:cNvPr>
          <p:cNvSpPr/>
          <p:nvPr/>
        </p:nvSpPr>
        <p:spPr>
          <a:xfrm>
            <a:off x="5500007" y="1426864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323338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79255-2119-3440-B3CD-2A427795914A}"/>
              </a:ext>
            </a:extLst>
          </p:cNvPr>
          <p:cNvSpPr/>
          <p:nvPr/>
        </p:nvSpPr>
        <p:spPr>
          <a:xfrm>
            <a:off x="20783" y="3316073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20305-9EB0-8E4E-83C3-81E66714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55676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06772867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648627" y="-19806"/>
                          <a:pt x="1622447" y="-157811"/>
                          <a:pt x="3100952" y="0"/>
                        </a:cubicBezTo>
                        <a:cubicBezTo>
                          <a:pt x="3057822" y="1163420"/>
                          <a:pt x="3100805" y="2738278"/>
                          <a:pt x="3100952" y="4320000"/>
                        </a:cubicBezTo>
                        <a:cubicBezTo>
                          <a:pt x="2371821" y="4262509"/>
                          <a:pt x="1246464" y="4452965"/>
                          <a:pt x="0" y="4320000"/>
                        </a:cubicBezTo>
                        <a:cubicBezTo>
                          <a:pt x="-100336" y="3096339"/>
                          <a:pt x="-20411" y="552561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512420" y="-107526"/>
                          <a:pt x="1593360" y="58610"/>
                          <a:pt x="3100952" y="0"/>
                        </a:cubicBezTo>
                        <a:cubicBezTo>
                          <a:pt x="3260983" y="935671"/>
                          <a:pt x="3218477" y="3368478"/>
                          <a:pt x="3100952" y="4320000"/>
                        </a:cubicBezTo>
                        <a:cubicBezTo>
                          <a:pt x="2589603" y="4295899"/>
                          <a:pt x="1501945" y="4200542"/>
                          <a:pt x="0" y="4320000"/>
                        </a:cubicBezTo>
                        <a:cubicBezTo>
                          <a:pt x="-83651" y="2464603"/>
                          <a:pt x="-5399" y="4389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A58B8-5F7B-E441-936E-156C5099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36385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1071563" y="-49533"/>
                          <a:pt x="1811540" y="-14809"/>
                          <a:pt x="3100952" y="0"/>
                        </a:cubicBezTo>
                        <a:cubicBezTo>
                          <a:pt x="3188591" y="860202"/>
                          <a:pt x="3028273" y="2818139"/>
                          <a:pt x="3100952" y="4320000"/>
                        </a:cubicBezTo>
                        <a:cubicBezTo>
                          <a:pt x="2687701" y="4271769"/>
                          <a:pt x="1030148" y="4404455"/>
                          <a:pt x="0" y="4320000"/>
                        </a:cubicBezTo>
                        <a:cubicBezTo>
                          <a:pt x="-38581" y="3098263"/>
                          <a:pt x="63341" y="1093150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127327" y="118645"/>
                          <a:pt x="1884557" y="116012"/>
                          <a:pt x="3100952" y="0"/>
                        </a:cubicBezTo>
                        <a:cubicBezTo>
                          <a:pt x="2968070" y="999964"/>
                          <a:pt x="3185903" y="2765691"/>
                          <a:pt x="3100952" y="4320000"/>
                        </a:cubicBezTo>
                        <a:cubicBezTo>
                          <a:pt x="2249459" y="4454600"/>
                          <a:pt x="1515042" y="4162804"/>
                          <a:pt x="0" y="4320000"/>
                        </a:cubicBezTo>
                        <a:cubicBezTo>
                          <a:pt x="-20187" y="2445829"/>
                          <a:pt x="-152480" y="1683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B8B3F-C50A-2C4E-9A1C-7D671A594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5676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8E37F-3653-974A-B73B-CCB11E23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36385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954AD4-BA67-424A-A8DA-8B08FBEA099D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E4525F-DCDB-1241-9820-F9869890A60D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211570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Summary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510" y="1012954"/>
            <a:ext cx="96329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Presented an in-house top tagger developed by NTUA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tagger is dedicated for use in the boosted </a:t>
            </a:r>
            <a:r>
              <a:rPr lang="en-US" sz="2000" b="1" dirty="0">
                <a:latin typeface="+mj-lt"/>
              </a:rPr>
              <a:t>fully hadronic </a:t>
            </a:r>
            <a:r>
              <a:rPr lang="en-US" sz="2000" dirty="0">
                <a:latin typeface="+mj-lt"/>
              </a:rPr>
              <a:t>ttbar analysis and is not intended for wide use outside the scope of the analysis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Presented Input and output of the Top Tagger 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Performed all required Tag and Probe testing &amp; validation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Tag &amp; Probe efficiency &amp; Top Tagger SF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Inclusive 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 </a:t>
            </a:r>
            <a:r>
              <a:rPr lang="en-US" sz="2000" dirty="0" err="1">
                <a:latin typeface="+mj-lt"/>
              </a:rPr>
              <a:t>pT</a:t>
            </a:r>
            <a:r>
              <a:rPr lang="en-US" sz="2000" dirty="0">
                <a:latin typeface="+mj-lt"/>
              </a:rPr>
              <a:t> region 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Top Tagger SF application on Data vs MC distributions show no great impact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Nominal Values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Not affected by systematic uncertainties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Analysis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76" y="697155"/>
            <a:ext cx="548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Differential cross section for boosted ttbar pair fully hadronic final state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Trying to identify two big jets that contain the products of the top/anti-top decay.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pic>
        <p:nvPicPr>
          <p:cNvPr id="1025" name="Picture 1" descr="page2image54691664">
            <a:extLst>
              <a:ext uri="{FF2B5EF4-FFF2-40B4-BE49-F238E27FC236}">
                <a16:creationId xmlns:a16="http://schemas.microsoft.com/office/drawing/2014/main" id="{74387BC2-073F-BD46-BCAB-EA5878689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9"/>
          <a:stretch/>
        </p:blipFill>
        <p:spPr bwMode="auto">
          <a:xfrm>
            <a:off x="5940669" y="568192"/>
            <a:ext cx="6063761" cy="388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4691248">
            <a:extLst>
              <a:ext uri="{FF2B5EF4-FFF2-40B4-BE49-F238E27FC236}">
                <a16:creationId xmlns:a16="http://schemas.microsoft.com/office/drawing/2014/main" id="{6FC03010-0DA9-9B4F-95CB-39583E19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" y="2055543"/>
            <a:ext cx="4697563" cy="41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46D80C-CE20-944B-8F60-2EC30533F90B}"/>
              </a:ext>
            </a:extLst>
          </p:cNvPr>
          <p:cNvSpPr/>
          <p:nvPr/>
        </p:nvSpPr>
        <p:spPr>
          <a:xfrm>
            <a:off x="6920484" y="4624902"/>
            <a:ext cx="4104130" cy="139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NN, for tagging ttbar events was used in TOP-18-013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BDT for tagging jets as tops is used in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287502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43" y="290578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Backup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5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(double Filled)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4A10C-01EB-BE43-8433-4D725AD2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7746" y="2831273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0B7AF-FAF6-7D4F-8A9F-58413621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27746" y="283299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3755A-8FA5-2B46-A92C-E395BFD8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7746" y="284522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F67F96-52DA-5648-8391-50A5B40D1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7746" y="-98388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19668A-AC61-FE47-9828-50C63EA7D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27746" y="-90549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669551-3BB8-D64C-9D6E-7D46FF96A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67746" y="-8443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43BCAE5-AAE2-D44B-9784-C9E489C86FBF}"/>
              </a:ext>
            </a:extLst>
          </p:cNvPr>
          <p:cNvSpPr/>
          <p:nvPr/>
        </p:nvSpPr>
        <p:spPr>
          <a:xfrm>
            <a:off x="5321513" y="4268077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33C9F6-67DF-1948-B683-CA82B0D20BE5}"/>
              </a:ext>
            </a:extLst>
          </p:cNvPr>
          <p:cNvSpPr/>
          <p:nvPr/>
        </p:nvSpPr>
        <p:spPr>
          <a:xfrm>
            <a:off x="5321513" y="374472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7460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Top Tagger Efficiencies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30B7F-B976-944B-BFC4-63144BF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396"/>
            <a:ext cx="6297168" cy="112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B2D2FB-FB2B-B443-9F5D-B03F5231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46" y="869396"/>
            <a:ext cx="6297168" cy="112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A53C7-3A96-F645-A3F9-E5E31744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4930"/>
            <a:ext cx="6297168" cy="112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28B4B-CD5E-934D-B9FC-91992815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746" y="2124930"/>
            <a:ext cx="6297168" cy="112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2EEFED-140F-2541-9225-07F6C5CC3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71840"/>
            <a:ext cx="6297168" cy="11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9FA51B-BE1D-5243-8BEA-54CBC73D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031" y="3467457"/>
            <a:ext cx="6297168" cy="1127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6BE8F6-F7E1-E142-8E5E-A897C7C11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99280"/>
            <a:ext cx="6297168" cy="112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7D1A89-AA0A-9741-A74C-3C8F33659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5031" y="4599280"/>
            <a:ext cx="6297168" cy="11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Scale Factor Values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60C13-EFAC-CB46-A63D-8313C3F3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" y="893224"/>
            <a:ext cx="6049264" cy="1083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444A6-53DC-F245-8A12-2C9F1A69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264" y="893224"/>
            <a:ext cx="6049264" cy="108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5F6C1-BE85-2C40-83AB-F818D620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" y="2276634"/>
            <a:ext cx="6049264" cy="108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2A8B3-C8DB-CB4B-ACB1-76D544BFB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264" y="2276634"/>
            <a:ext cx="6049264" cy="108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BE606-CD1C-A64D-AA58-8084E002E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08057"/>
            <a:ext cx="6049264" cy="108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D937-9F26-894A-8FC5-7C55A4206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264" y="3609311"/>
            <a:ext cx="6049264" cy="108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7C50E0-859E-C54A-A70E-8BC41CBEC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39481"/>
            <a:ext cx="6049264" cy="1083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2CCAD1-AD31-D64A-BC56-1A16094D3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9264" y="4939481"/>
            <a:ext cx="6049264" cy="10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7049" y="920621"/>
            <a:ext cx="8577901" cy="5016758"/>
          </a:xfrm>
          <a:custGeom>
            <a:avLst/>
            <a:gdLst>
              <a:gd name="connsiteX0" fmla="*/ 0 w 8577901"/>
              <a:gd name="connsiteY0" fmla="*/ 0 h 5016758"/>
              <a:gd name="connsiteX1" fmla="*/ 574060 w 8577901"/>
              <a:gd name="connsiteY1" fmla="*/ 0 h 5016758"/>
              <a:gd name="connsiteX2" fmla="*/ 976561 w 8577901"/>
              <a:gd name="connsiteY2" fmla="*/ 0 h 5016758"/>
              <a:gd name="connsiteX3" fmla="*/ 1807958 w 8577901"/>
              <a:gd name="connsiteY3" fmla="*/ 0 h 5016758"/>
              <a:gd name="connsiteX4" fmla="*/ 2382017 w 8577901"/>
              <a:gd name="connsiteY4" fmla="*/ 0 h 5016758"/>
              <a:gd name="connsiteX5" fmla="*/ 2956077 w 8577901"/>
              <a:gd name="connsiteY5" fmla="*/ 0 h 5016758"/>
              <a:gd name="connsiteX6" fmla="*/ 3787473 w 8577901"/>
              <a:gd name="connsiteY6" fmla="*/ 0 h 5016758"/>
              <a:gd name="connsiteX7" fmla="*/ 4275754 w 8577901"/>
              <a:gd name="connsiteY7" fmla="*/ 0 h 5016758"/>
              <a:gd name="connsiteX8" fmla="*/ 5107150 w 8577901"/>
              <a:gd name="connsiteY8" fmla="*/ 0 h 5016758"/>
              <a:gd name="connsiteX9" fmla="*/ 5938547 w 8577901"/>
              <a:gd name="connsiteY9" fmla="*/ 0 h 5016758"/>
              <a:gd name="connsiteX10" fmla="*/ 6598385 w 8577901"/>
              <a:gd name="connsiteY10" fmla="*/ 0 h 5016758"/>
              <a:gd name="connsiteX11" fmla="*/ 7429782 w 8577901"/>
              <a:gd name="connsiteY11" fmla="*/ 0 h 5016758"/>
              <a:gd name="connsiteX12" fmla="*/ 8003841 w 8577901"/>
              <a:gd name="connsiteY12" fmla="*/ 0 h 5016758"/>
              <a:gd name="connsiteX13" fmla="*/ 8577901 w 8577901"/>
              <a:gd name="connsiteY13" fmla="*/ 0 h 5016758"/>
              <a:gd name="connsiteX14" fmla="*/ 8577901 w 8577901"/>
              <a:gd name="connsiteY14" fmla="*/ 677262 h 5016758"/>
              <a:gd name="connsiteX15" fmla="*/ 8577901 w 8577901"/>
              <a:gd name="connsiteY15" fmla="*/ 1304357 h 5016758"/>
              <a:gd name="connsiteX16" fmla="*/ 8577901 w 8577901"/>
              <a:gd name="connsiteY16" fmla="*/ 1931452 h 5016758"/>
              <a:gd name="connsiteX17" fmla="*/ 8577901 w 8577901"/>
              <a:gd name="connsiteY17" fmla="*/ 2608714 h 5016758"/>
              <a:gd name="connsiteX18" fmla="*/ 8577901 w 8577901"/>
              <a:gd name="connsiteY18" fmla="*/ 3285976 h 5016758"/>
              <a:gd name="connsiteX19" fmla="*/ 8577901 w 8577901"/>
              <a:gd name="connsiteY19" fmla="*/ 3963239 h 5016758"/>
              <a:gd name="connsiteX20" fmla="*/ 8577901 w 8577901"/>
              <a:gd name="connsiteY20" fmla="*/ 4439831 h 5016758"/>
              <a:gd name="connsiteX21" fmla="*/ 8577901 w 8577901"/>
              <a:gd name="connsiteY21" fmla="*/ 5016758 h 5016758"/>
              <a:gd name="connsiteX22" fmla="*/ 7832283 w 8577901"/>
              <a:gd name="connsiteY22" fmla="*/ 5016758 h 5016758"/>
              <a:gd name="connsiteX23" fmla="*/ 7344003 w 8577901"/>
              <a:gd name="connsiteY23" fmla="*/ 5016758 h 5016758"/>
              <a:gd name="connsiteX24" fmla="*/ 6684164 w 8577901"/>
              <a:gd name="connsiteY24" fmla="*/ 5016758 h 5016758"/>
              <a:gd name="connsiteX25" fmla="*/ 6281663 w 8577901"/>
              <a:gd name="connsiteY25" fmla="*/ 5016758 h 5016758"/>
              <a:gd name="connsiteX26" fmla="*/ 5879161 w 8577901"/>
              <a:gd name="connsiteY26" fmla="*/ 5016758 h 5016758"/>
              <a:gd name="connsiteX27" fmla="*/ 5219323 w 8577901"/>
              <a:gd name="connsiteY27" fmla="*/ 5016758 h 5016758"/>
              <a:gd name="connsiteX28" fmla="*/ 4731042 w 8577901"/>
              <a:gd name="connsiteY28" fmla="*/ 5016758 h 5016758"/>
              <a:gd name="connsiteX29" fmla="*/ 3985425 w 8577901"/>
              <a:gd name="connsiteY29" fmla="*/ 5016758 h 5016758"/>
              <a:gd name="connsiteX30" fmla="*/ 3497144 w 8577901"/>
              <a:gd name="connsiteY30" fmla="*/ 5016758 h 5016758"/>
              <a:gd name="connsiteX31" fmla="*/ 2751527 w 8577901"/>
              <a:gd name="connsiteY31" fmla="*/ 5016758 h 5016758"/>
              <a:gd name="connsiteX32" fmla="*/ 2349025 w 8577901"/>
              <a:gd name="connsiteY32" fmla="*/ 5016758 h 5016758"/>
              <a:gd name="connsiteX33" fmla="*/ 1603408 w 8577901"/>
              <a:gd name="connsiteY33" fmla="*/ 5016758 h 5016758"/>
              <a:gd name="connsiteX34" fmla="*/ 1115127 w 8577901"/>
              <a:gd name="connsiteY34" fmla="*/ 5016758 h 5016758"/>
              <a:gd name="connsiteX35" fmla="*/ 712626 w 8577901"/>
              <a:gd name="connsiteY35" fmla="*/ 5016758 h 5016758"/>
              <a:gd name="connsiteX36" fmla="*/ 0 w 8577901"/>
              <a:gd name="connsiteY36" fmla="*/ 5016758 h 5016758"/>
              <a:gd name="connsiteX37" fmla="*/ 0 w 8577901"/>
              <a:gd name="connsiteY37" fmla="*/ 4339496 h 5016758"/>
              <a:gd name="connsiteX38" fmla="*/ 0 w 8577901"/>
              <a:gd name="connsiteY38" fmla="*/ 3812736 h 5016758"/>
              <a:gd name="connsiteX39" fmla="*/ 0 w 8577901"/>
              <a:gd name="connsiteY39" fmla="*/ 3336144 h 5016758"/>
              <a:gd name="connsiteX40" fmla="*/ 0 w 8577901"/>
              <a:gd name="connsiteY40" fmla="*/ 2859552 h 5016758"/>
              <a:gd name="connsiteX41" fmla="*/ 0 w 8577901"/>
              <a:gd name="connsiteY41" fmla="*/ 2182290 h 5016758"/>
              <a:gd name="connsiteX42" fmla="*/ 0 w 8577901"/>
              <a:gd name="connsiteY42" fmla="*/ 1705698 h 5016758"/>
              <a:gd name="connsiteX43" fmla="*/ 0 w 8577901"/>
              <a:gd name="connsiteY43" fmla="*/ 1078603 h 5016758"/>
              <a:gd name="connsiteX44" fmla="*/ 0 w 8577901"/>
              <a:gd name="connsiteY44" fmla="*/ 551843 h 5016758"/>
              <a:gd name="connsiteX45" fmla="*/ 0 w 8577901"/>
              <a:gd name="connsiteY45" fmla="*/ 0 h 501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577901" h="5016758" extrusionOk="0">
                <a:moveTo>
                  <a:pt x="0" y="0"/>
                </a:moveTo>
                <a:cubicBezTo>
                  <a:pt x="136802" y="4518"/>
                  <a:pt x="291099" y="-8332"/>
                  <a:pt x="574060" y="0"/>
                </a:cubicBezTo>
                <a:cubicBezTo>
                  <a:pt x="857021" y="8332"/>
                  <a:pt x="884144" y="-12296"/>
                  <a:pt x="976561" y="0"/>
                </a:cubicBezTo>
                <a:cubicBezTo>
                  <a:pt x="1068978" y="12296"/>
                  <a:pt x="1416506" y="-7659"/>
                  <a:pt x="1807958" y="0"/>
                </a:cubicBezTo>
                <a:cubicBezTo>
                  <a:pt x="2199410" y="7659"/>
                  <a:pt x="2162905" y="-16387"/>
                  <a:pt x="2382017" y="0"/>
                </a:cubicBezTo>
                <a:cubicBezTo>
                  <a:pt x="2601129" y="16387"/>
                  <a:pt x="2787897" y="-17106"/>
                  <a:pt x="2956077" y="0"/>
                </a:cubicBezTo>
                <a:cubicBezTo>
                  <a:pt x="3124257" y="17106"/>
                  <a:pt x="3413438" y="2026"/>
                  <a:pt x="3787473" y="0"/>
                </a:cubicBezTo>
                <a:cubicBezTo>
                  <a:pt x="4161508" y="-2026"/>
                  <a:pt x="4054955" y="-2931"/>
                  <a:pt x="4275754" y="0"/>
                </a:cubicBezTo>
                <a:cubicBezTo>
                  <a:pt x="4496553" y="2931"/>
                  <a:pt x="4909834" y="-9880"/>
                  <a:pt x="5107150" y="0"/>
                </a:cubicBezTo>
                <a:cubicBezTo>
                  <a:pt x="5304466" y="9880"/>
                  <a:pt x="5626786" y="27334"/>
                  <a:pt x="5938547" y="0"/>
                </a:cubicBezTo>
                <a:cubicBezTo>
                  <a:pt x="6250308" y="-27334"/>
                  <a:pt x="6463477" y="-9934"/>
                  <a:pt x="6598385" y="0"/>
                </a:cubicBezTo>
                <a:cubicBezTo>
                  <a:pt x="6733293" y="9934"/>
                  <a:pt x="7103117" y="24163"/>
                  <a:pt x="7429782" y="0"/>
                </a:cubicBezTo>
                <a:cubicBezTo>
                  <a:pt x="7756447" y="-24163"/>
                  <a:pt x="7843627" y="-16281"/>
                  <a:pt x="8003841" y="0"/>
                </a:cubicBezTo>
                <a:cubicBezTo>
                  <a:pt x="8164055" y="16281"/>
                  <a:pt x="8396810" y="-25953"/>
                  <a:pt x="8577901" y="0"/>
                </a:cubicBezTo>
                <a:cubicBezTo>
                  <a:pt x="8597217" y="218421"/>
                  <a:pt x="8590638" y="521513"/>
                  <a:pt x="8577901" y="677262"/>
                </a:cubicBezTo>
                <a:cubicBezTo>
                  <a:pt x="8565164" y="833011"/>
                  <a:pt x="8567695" y="1147941"/>
                  <a:pt x="8577901" y="1304357"/>
                </a:cubicBezTo>
                <a:cubicBezTo>
                  <a:pt x="8588107" y="1460773"/>
                  <a:pt x="8583770" y="1666288"/>
                  <a:pt x="8577901" y="1931452"/>
                </a:cubicBezTo>
                <a:cubicBezTo>
                  <a:pt x="8572032" y="2196616"/>
                  <a:pt x="8604502" y="2371954"/>
                  <a:pt x="8577901" y="2608714"/>
                </a:cubicBezTo>
                <a:cubicBezTo>
                  <a:pt x="8551300" y="2845474"/>
                  <a:pt x="8553575" y="3093790"/>
                  <a:pt x="8577901" y="3285976"/>
                </a:cubicBezTo>
                <a:cubicBezTo>
                  <a:pt x="8602227" y="3478162"/>
                  <a:pt x="8606618" y="3654575"/>
                  <a:pt x="8577901" y="3963239"/>
                </a:cubicBezTo>
                <a:cubicBezTo>
                  <a:pt x="8549184" y="4271903"/>
                  <a:pt x="8573126" y="4202272"/>
                  <a:pt x="8577901" y="4439831"/>
                </a:cubicBezTo>
                <a:cubicBezTo>
                  <a:pt x="8582676" y="4677390"/>
                  <a:pt x="8566669" y="4798706"/>
                  <a:pt x="8577901" y="5016758"/>
                </a:cubicBezTo>
                <a:cubicBezTo>
                  <a:pt x="8279219" y="5025583"/>
                  <a:pt x="8167999" y="5039380"/>
                  <a:pt x="7832283" y="5016758"/>
                </a:cubicBezTo>
                <a:cubicBezTo>
                  <a:pt x="7496567" y="4994136"/>
                  <a:pt x="7557894" y="4994231"/>
                  <a:pt x="7344003" y="5016758"/>
                </a:cubicBezTo>
                <a:cubicBezTo>
                  <a:pt x="7130112" y="5039285"/>
                  <a:pt x="6830317" y="4992108"/>
                  <a:pt x="6684164" y="5016758"/>
                </a:cubicBezTo>
                <a:cubicBezTo>
                  <a:pt x="6538011" y="5041408"/>
                  <a:pt x="6437980" y="5005062"/>
                  <a:pt x="6281663" y="5016758"/>
                </a:cubicBezTo>
                <a:cubicBezTo>
                  <a:pt x="6125346" y="5028454"/>
                  <a:pt x="6051350" y="5034935"/>
                  <a:pt x="5879161" y="5016758"/>
                </a:cubicBezTo>
                <a:cubicBezTo>
                  <a:pt x="5706972" y="4998581"/>
                  <a:pt x="5404313" y="4987342"/>
                  <a:pt x="5219323" y="5016758"/>
                </a:cubicBezTo>
                <a:cubicBezTo>
                  <a:pt x="5034333" y="5046174"/>
                  <a:pt x="4955362" y="5023633"/>
                  <a:pt x="4731042" y="5016758"/>
                </a:cubicBezTo>
                <a:cubicBezTo>
                  <a:pt x="4506722" y="5009883"/>
                  <a:pt x="4253856" y="5043686"/>
                  <a:pt x="3985425" y="5016758"/>
                </a:cubicBezTo>
                <a:cubicBezTo>
                  <a:pt x="3716994" y="4989830"/>
                  <a:pt x="3710248" y="5012206"/>
                  <a:pt x="3497144" y="5016758"/>
                </a:cubicBezTo>
                <a:cubicBezTo>
                  <a:pt x="3284040" y="5021310"/>
                  <a:pt x="2993014" y="5044684"/>
                  <a:pt x="2751527" y="5016758"/>
                </a:cubicBezTo>
                <a:cubicBezTo>
                  <a:pt x="2510040" y="4988832"/>
                  <a:pt x="2503217" y="5017272"/>
                  <a:pt x="2349025" y="5016758"/>
                </a:cubicBezTo>
                <a:cubicBezTo>
                  <a:pt x="2194833" y="5016244"/>
                  <a:pt x="1965985" y="4989487"/>
                  <a:pt x="1603408" y="5016758"/>
                </a:cubicBezTo>
                <a:cubicBezTo>
                  <a:pt x="1240831" y="5044029"/>
                  <a:pt x="1229583" y="5000278"/>
                  <a:pt x="1115127" y="5016758"/>
                </a:cubicBezTo>
                <a:cubicBezTo>
                  <a:pt x="1000671" y="5033238"/>
                  <a:pt x="809476" y="5013379"/>
                  <a:pt x="712626" y="5016758"/>
                </a:cubicBezTo>
                <a:cubicBezTo>
                  <a:pt x="615776" y="5020137"/>
                  <a:pt x="294181" y="5007628"/>
                  <a:pt x="0" y="5016758"/>
                </a:cubicBezTo>
                <a:cubicBezTo>
                  <a:pt x="-3469" y="4860201"/>
                  <a:pt x="-5753" y="4659719"/>
                  <a:pt x="0" y="4339496"/>
                </a:cubicBezTo>
                <a:cubicBezTo>
                  <a:pt x="5753" y="4019273"/>
                  <a:pt x="-23977" y="3967520"/>
                  <a:pt x="0" y="3812736"/>
                </a:cubicBezTo>
                <a:cubicBezTo>
                  <a:pt x="23977" y="3657952"/>
                  <a:pt x="1965" y="3444812"/>
                  <a:pt x="0" y="3336144"/>
                </a:cubicBezTo>
                <a:cubicBezTo>
                  <a:pt x="-1965" y="3227476"/>
                  <a:pt x="12707" y="3024976"/>
                  <a:pt x="0" y="2859552"/>
                </a:cubicBezTo>
                <a:cubicBezTo>
                  <a:pt x="-12707" y="2694128"/>
                  <a:pt x="4075" y="2511196"/>
                  <a:pt x="0" y="2182290"/>
                </a:cubicBezTo>
                <a:cubicBezTo>
                  <a:pt x="-4075" y="1853384"/>
                  <a:pt x="-17659" y="1929959"/>
                  <a:pt x="0" y="1705698"/>
                </a:cubicBezTo>
                <a:cubicBezTo>
                  <a:pt x="17659" y="1481437"/>
                  <a:pt x="350" y="1259285"/>
                  <a:pt x="0" y="1078603"/>
                </a:cubicBezTo>
                <a:cubicBezTo>
                  <a:pt x="-350" y="897921"/>
                  <a:pt x="7579" y="740007"/>
                  <a:pt x="0" y="551843"/>
                </a:cubicBezTo>
                <a:cubicBezTo>
                  <a:pt x="-7579" y="363679"/>
                  <a:pt x="-19559" y="221866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main background for this analysis is QCD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A data driven method is used for subtracting it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method relies on the assumption that by inverting the b-tagging requirement in the signal region (SR) we can have the shape of the QCD contribution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This can be verified by a set of closure tests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tagger is required to not use b-tagging information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use of DeepAK8 was investigated but it uses b-tagging so it is not applicable in our use case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An in-house BDT was developed to overcome this limitation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6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BDT Input and Output in the SR</a:t>
                </a:r>
                <a:r>
                  <a:rPr lang="en-US" sz="1600" u="sng" baseline="-25000" dirty="0">
                    <a:latin typeface="+mj-lt"/>
                  </a:rPr>
                  <a:t>B </a:t>
                </a:r>
                <a:r>
                  <a:rPr lang="en-US" sz="1600" u="sng" dirty="0">
                    <a:latin typeface="+mj-lt"/>
                  </a:rPr>
                  <a:t>Region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SR</a:t>
                </a:r>
                <a:r>
                  <a:rPr lang="en-US" sz="1600" baseline="-25000" dirty="0">
                    <a:latin typeface="+mj-lt"/>
                  </a:rPr>
                  <a:t>B </a:t>
                </a:r>
                <a:r>
                  <a:rPr lang="en-US" sz="1600" dirty="0">
                    <a:latin typeface="+mj-lt"/>
                  </a:rPr>
                  <a:t>: Baseline selection + tight Mass Cut  (120,220) GeV, </a:t>
                </a:r>
                <a:r>
                  <a:rPr lang="en-US" sz="1600" b="1" dirty="0">
                    <a:latin typeface="+mj-lt"/>
                  </a:rPr>
                  <a:t>no </a:t>
                </a:r>
                <a:r>
                  <a:rPr lang="en-US" sz="1600" b="1" dirty="0" err="1">
                    <a:latin typeface="+mj-lt"/>
                  </a:rPr>
                  <a:t>TopTagger</a:t>
                </a:r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Selection 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Leading + </a:t>
                </a:r>
                <a:r>
                  <a:rPr lang="en-US" sz="1600" dirty="0" err="1">
                    <a:latin typeface="+mj-lt"/>
                  </a:rPr>
                  <a:t>subleading</a:t>
                </a:r>
                <a:r>
                  <a:rPr lang="en-US" sz="1600" dirty="0">
                    <a:latin typeface="+mj-lt"/>
                  </a:rPr>
                  <a:t> in different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[400,600], [600,800], [800, Inf)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[400,500], [500,600], [600, Inf)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j-lt"/>
                  </a:rPr>
                  <a:t>Find</a:t>
                </a:r>
                <a:r>
                  <a:rPr lang="en-US" sz="1600" dirty="0">
                    <a:latin typeface="+mj-lt"/>
                  </a:rPr>
                  <a:t> Data vs MC Input and Output for UL our Analysis </a:t>
                </a:r>
                <a:r>
                  <a:rPr lang="en-US" sz="1600" dirty="0">
                    <a:latin typeface="+mj-lt"/>
                    <a:hlinkClick r:id="rId3"/>
                  </a:rPr>
                  <a:t>here</a:t>
                </a:r>
                <a:endParaRPr lang="en-US" sz="1600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u="sng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Top Tagger Scale Factors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Data is subtracted QCD and Subdominant </a:t>
                </a:r>
                <a:r>
                  <a:rPr lang="en-US" sz="1600" dirty="0" err="1">
                    <a:latin typeface="+mj-lt"/>
                  </a:rPr>
                  <a:t>bkgs</a:t>
                </a:r>
                <a:r>
                  <a:rPr lang="en-US" sz="1600" dirty="0">
                    <a:latin typeface="+mj-lt"/>
                  </a:rPr>
                  <a:t> (MC) so that the data sample is pure</a:t>
                </a:r>
              </a:p>
              <a:p>
                <a:pPr lvl="1">
                  <a:buClr>
                    <a:schemeClr val="accent1"/>
                  </a:buClr>
                </a:pPr>
                <a:endParaRPr lang="en-US" sz="1600" b="0" i="1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𝑒𝑓𝑓𝑖𝑐𝑖𝑒𝑛𝑐𝑦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𝑃𝑟𝑜𝑏𝑒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𝑜𝑛𝑙𝑦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Implemented Randomization (check random jet) to fill histogram to avoid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bias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Divide the phase space into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[400-600]GeV, [600-800]GeV, [800-Inf]GeV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QCD estimation, we perform a fit in both regions (Tight &amp; Probe, Tight &amp; SR):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Shape of QCD is estimated from Data while inverting </a:t>
                </a:r>
                <a:r>
                  <a:rPr lang="en-US" sz="1600" dirty="0" err="1">
                    <a:latin typeface="+mj-lt"/>
                  </a:rPr>
                  <a:t>btagging</a:t>
                </a:r>
                <a:r>
                  <a:rPr lang="en-US" sz="1600" dirty="0">
                    <a:latin typeface="+mj-lt"/>
                  </a:rPr>
                  <a:t> requirement 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# QCD events in each region is calculated from fit using the 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</a:rPr>
                  <a:t> variable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To scale the ttbar 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 fit the </a:t>
                </a:r>
                <a:r>
                  <a:rPr lang="en-US" sz="1600" dirty="0">
                    <a:latin typeface="+mj-lt"/>
                  </a:rPr>
                  <a:t>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 in each region and get the signal strength </a:t>
                </a:r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evaluation of Signal distribution from data, we do the following:</a:t>
                </a:r>
              </a:p>
              <a:p>
                <a:pPr lvl="2">
                  <a:buClr>
                    <a:schemeClr val="accent1"/>
                  </a:buClr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2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𝐵𝑘𝑔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blipFill>
                <a:blip r:embed="rId4"/>
                <a:stretch>
                  <a:fillRect l="-216" t="-21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11CA7-A2BE-4C4C-B978-F91A291C5BC4}"/>
              </a:ext>
            </a:extLst>
          </p:cNvPr>
          <p:cNvSpPr/>
          <p:nvPr/>
        </p:nvSpPr>
        <p:spPr>
          <a:xfrm>
            <a:off x="7990695" y="1162050"/>
            <a:ext cx="4104130" cy="105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sz="1600" dirty="0">
                <a:latin typeface="+mj-lt"/>
              </a:rPr>
              <a:t>Fraction of events used in the cross section measuremnt that are also used in the Top Tagger SF measurement is of the order of 35% </a:t>
            </a:r>
          </a:p>
        </p:txBody>
      </p:sp>
    </p:spTree>
    <p:extLst>
      <p:ext uri="{BB962C8B-B14F-4D97-AF65-F5344CB8AC3E}">
        <p14:creationId xmlns:p14="http://schemas.microsoft.com/office/powerpoint/2010/main" val="357385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2574438" y="65430"/>
            <a:ext cx="1990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+mj-lt"/>
                <a:sym typeface="Wingdings" pitchFamily="2" charset="2"/>
              </a:rPr>
              <a:t>Signal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6A5-F1FB-284A-BF72-2836D5A0B341}" type="datetime1">
              <a:rPr lang="en-US" smtClean="0"/>
              <a:t>2/20/23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B11E00-21A0-484F-B127-1B964919B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24545"/>
              </p:ext>
            </p:extLst>
          </p:nvPr>
        </p:nvGraphicFramePr>
        <p:xfrm>
          <a:off x="1348101" y="557850"/>
          <a:ext cx="4368118" cy="558048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3222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6321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9257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(2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8581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Signal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459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EDC7-2C81-A141-8F2F-14CEB014A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64126"/>
              </p:ext>
            </p:extLst>
          </p:nvPr>
        </p:nvGraphicFramePr>
        <p:xfrm>
          <a:off x="6844365" y="557852"/>
          <a:ext cx="4368118" cy="545505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94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86472"/>
                  </a:ext>
                </a:extLst>
              </a:tr>
              <a:tr h="605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38799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(0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543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Control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640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9DDF71-90B0-C245-8A52-0A505D755F00}"/>
              </a:ext>
            </a:extLst>
          </p:cNvPr>
          <p:cNvSpPr txBox="1"/>
          <p:nvPr/>
        </p:nvSpPr>
        <p:spPr>
          <a:xfrm>
            <a:off x="7627338" y="65430"/>
            <a:ext cx="3291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Control Region Selection</a:t>
            </a:r>
          </a:p>
        </p:txBody>
      </p:sp>
    </p:spTree>
    <p:extLst>
      <p:ext uri="{BB962C8B-B14F-4D97-AF65-F5344CB8AC3E}">
        <p14:creationId xmlns:p14="http://schemas.microsoft.com/office/powerpoint/2010/main" val="70170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731C8-E190-2241-86F4-87028CB0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4C381-F586-4948-A92A-01D194DB5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3080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53C59-B2E8-2B4A-8DC6-06BAF064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64D9F-7083-5E40-B45F-E8B5E2775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5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411FC1-C942-FB4F-B325-69FD5F22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1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3E22C-3E35-2141-944A-67FE3B2C5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98602" y="2864847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6B65DA-92BD-B640-B482-A85FD88E4E95}"/>
              </a:ext>
            </a:extLst>
          </p:cNvPr>
          <p:cNvSpPr/>
          <p:nvPr/>
        </p:nvSpPr>
        <p:spPr>
          <a:xfrm>
            <a:off x="5500007" y="34234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89775-9D43-6D41-964E-C39D3D63130A}"/>
              </a:ext>
            </a:extLst>
          </p:cNvPr>
          <p:cNvSpPr/>
          <p:nvPr/>
        </p:nvSpPr>
        <p:spPr>
          <a:xfrm>
            <a:off x="5500007" y="398215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3136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BDT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FBDE7-D20F-AD46-8ED6-A791507F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99" y="3042644"/>
            <a:ext cx="4243326" cy="3146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FFD52-48FE-B243-A529-CDFE4669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42643"/>
            <a:ext cx="4264025" cy="314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B7D91-565B-A641-A9C2-A80E0689B573}"/>
              </a:ext>
            </a:extLst>
          </p:cNvPr>
          <p:cNvSpPr txBox="1"/>
          <p:nvPr/>
        </p:nvSpPr>
        <p:spPr>
          <a:xfrm>
            <a:off x="184077" y="635859"/>
            <a:ext cx="11836473" cy="213591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 house developed top tagger, for top candidate jets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BDT based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Input variables: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N-subjetiness: 𝜏1, 𝜏2, 𝜏3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Energy correlation functions (ECF) ECFB1N2, ECFB1N3, ECFB2N2, ECFB2N3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Soft drop mass of the leading and subleading subjets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Fraction of the jet  over the  of all the jets in the event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Phase space split in categories based on the pt of the jet: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[400, 600)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[600, 800)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[800, 1200)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[1200, Inf)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Different training and working point for each year (Signal) and QCD (Bkg) samples used in the training </a:t>
            </a:r>
          </a:p>
          <a:p>
            <a:endParaRPr lang="en-GR" sz="1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045666" y="47927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3396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26117-2AB1-7E4F-BC3A-C1421D300F50}"/>
              </a:ext>
            </a:extLst>
          </p:cNvPr>
          <p:cNvSpPr/>
          <p:nvPr/>
        </p:nvSpPr>
        <p:spPr>
          <a:xfrm>
            <a:off x="6315162" y="652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C617EE-1EBC-3C4C-9D5A-072B90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53344" y="57102"/>
            <a:ext cx="2077461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93DFA6-FF12-D146-A5CD-EF74EA0A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47554" y="32861"/>
            <a:ext cx="207746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BDE196-5039-1B41-BE1D-4FD42EFAA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12804" y="57102"/>
            <a:ext cx="2077461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F96836C-767B-0644-BEE1-0A15950D7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12803" y="4115760"/>
            <a:ext cx="2077461" cy="288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869032-63F7-4740-9B08-E090097B4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30406" y="4161820"/>
            <a:ext cx="2077461" cy="288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EFD517E-3B03-7640-AC66-6FAAB6CD3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148576" y="2071364"/>
            <a:ext cx="2077461" cy="288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E6F69FB-D227-C941-B9DF-0984B88B5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52391" y="2119494"/>
            <a:ext cx="2077461" cy="288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59CFB2-A5AD-FB45-BC9B-25CA76FE4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276831" y="2130418"/>
            <a:ext cx="2077460" cy="288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2A68DA-A961-5744-B2CA-D1D02ADC4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1269" y="2071363"/>
            <a:ext cx="2077461" cy="288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ABEAEAF-368A-F74C-A818-E7228EA27D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156431" y="4148825"/>
            <a:ext cx="207746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458303" y="4809888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2/20/23</a:t>
            </a:fld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12B6449-8A99-7E46-B29D-6428FE75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11643" y="4075312"/>
            <a:ext cx="2077460" cy="288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15C935-6B4F-4B48-8CD4-007E2D91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7494" y="2008360"/>
            <a:ext cx="2077460" cy="288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DF64E6-1BD3-F24F-8403-DB2A6B01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33425" y="1989000"/>
            <a:ext cx="2077460" cy="288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4FCEBF0-F7EE-9F42-BC63-8951DDFD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47911" y="1989000"/>
            <a:ext cx="2077460" cy="288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BCB40B1-8DF4-2C4A-BEFF-6E9BA0FC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2397" y="1989000"/>
            <a:ext cx="2077460" cy="2880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0E2467-B045-F24C-8BF7-FE8E3A3C5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31643" y="4075312"/>
            <a:ext cx="2077460" cy="2880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8CD408B-A1AD-FE44-BBE0-4E10405B6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755091" y="4075312"/>
            <a:ext cx="2077460" cy="2880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946B13F-E7D4-AC44-83B9-CD24C97D3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842783" y="35818"/>
            <a:ext cx="2077460" cy="2880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0F140-6F0C-ED41-B20A-3415F5620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5631643" y="35818"/>
            <a:ext cx="2077460" cy="288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FD89747-ADE9-484C-B710-FF5A16FAC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20503" y="24492"/>
            <a:ext cx="2077460" cy="2880000"/>
          </a:xfrm>
          <a:prstGeom prst="rect">
            <a:avLst/>
          </a:prstGeom>
        </p:spPr>
      </p:pic>
      <p:sp>
        <p:nvSpPr>
          <p:cNvPr id="88" name="Footer Placeholder 2">
            <a:extLst>
              <a:ext uri="{FF2B5EF4-FFF2-40B4-BE49-F238E27FC236}">
                <a16:creationId xmlns:a16="http://schemas.microsoft.com/office/drawing/2014/main" id="{0C9871A2-981E-4F43-B84A-8B759D65DA61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NTUA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910584-17B1-2847-BB70-67AA954EE57B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78066B-5B45-4442-8985-6BB9D333B1DC}"/>
              </a:ext>
            </a:extLst>
          </p:cNvPr>
          <p:cNvSpPr/>
          <p:nvPr/>
        </p:nvSpPr>
        <p:spPr>
          <a:xfrm>
            <a:off x="6315161" y="65219"/>
            <a:ext cx="251106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17361900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6413</TotalTime>
  <Words>1570</Words>
  <Application>Microsoft Macintosh PowerPoint</Application>
  <PresentationFormat>Widescreen</PresentationFormat>
  <Paragraphs>348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NimbusSanL</vt:lpstr>
      <vt:lpstr>URWPalladioL</vt:lpstr>
      <vt:lpstr>Wingdings</vt:lpstr>
      <vt:lpstr>Retrospect</vt:lpstr>
      <vt:lpstr>Custom Design</vt:lpstr>
      <vt:lpstr> NTUA Top Tagger  Tag &amp; Probe methodology</vt:lpstr>
      <vt:lpstr>Analysis Overview</vt:lpstr>
      <vt:lpstr>Motivation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George Bakas (IRES)</cp:lastModifiedBy>
  <cp:revision>1897</cp:revision>
  <dcterms:created xsi:type="dcterms:W3CDTF">2019-11-29T10:22:58Z</dcterms:created>
  <dcterms:modified xsi:type="dcterms:W3CDTF">2023-02-20T21:00:44Z</dcterms:modified>
</cp:coreProperties>
</file>